
<file path=[Content_Types].xml><?xml version="1.0" encoding="utf-8"?>
<Types xmlns="http://schemas.openxmlformats.org/package/2006/content-types">
  <Default Extension="tmp" ContentType="image/png"/>
  <Default Extension="png" ContentType="image/png"/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8" r:id="rId1"/>
  </p:sldMasterIdLst>
  <p:notesMasterIdLst>
    <p:notesMasterId r:id="rId3"/>
  </p:notesMasterIdLst>
  <p:handoutMasterIdLst>
    <p:handoutMasterId r:id="rId4"/>
  </p:handoutMasterIdLst>
  <p:sldIdLst>
    <p:sldId id="287" r:id="rId2"/>
  </p:sldIdLst>
  <p:sldSz cx="30275213" cy="42803763"/>
  <p:notesSz cx="6858000" cy="9144000"/>
  <p:defaultTextStyle>
    <a:defPPr>
      <a:defRPr lang="de-DE"/>
    </a:defPPr>
    <a:lvl1pPr marL="0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1pPr>
    <a:lvl2pPr marL="1753316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2pPr>
    <a:lvl3pPr marL="3506633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3pPr>
    <a:lvl4pPr marL="5259953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4pPr>
    <a:lvl5pPr marL="7013269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5pPr>
    <a:lvl6pPr marL="8766586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6901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1">
          <p15:clr>
            <a:srgbClr val="A4A3A4"/>
          </p15:clr>
        </p15:guide>
        <p15:guide id="2" pos="953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chmidbauer, Lena" initials="SL" lastIdx="3" clrIdx="0"/>
  <p:cmAuthor id="2" name="Klamt, Amrei Christin" initials="KAC" lastIdx="6" clrIdx="1"/>
  <p:cmAuthor id="3" name="e-awarmbei" initials="-" lastIdx="7" clrIdx="2"/>
  <p:cmAuthor id="4" name="Warmbein, Angelika" initials="WA" lastIdx="4" clrIdx="3">
    <p:extLst>
      <p:ext uri="{19B8F6BF-5375-455C-9EA6-DF929625EA0E}">
        <p15:presenceInfo xmlns:p15="http://schemas.microsoft.com/office/powerpoint/2012/main" userId="Warmbein, Angelik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69B96"/>
    <a:srgbClr val="E7ECE8"/>
    <a:srgbClr val="A6CA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FB770D-3247-4569-97F3-0C36C4E192D4}" v="2" dt="2022-11-07T19:29:49.86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ittlere Formatvorlage 4 - Akz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C4B1156A-380E-4F78-BDF5-A606A8083BF9}" styleName="Mittlere Formatvorlage 4 - Akz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AF606853-7671-496A-8E4F-DF71F8EC918B}" styleName="Dunkle Formatvorlage 1 - Akz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799" autoAdjust="0"/>
    <p:restoredTop sz="95186" autoAdjust="0"/>
  </p:normalViewPr>
  <p:slideViewPr>
    <p:cSldViewPr showGuides="1">
      <p:cViewPr>
        <p:scale>
          <a:sx n="30" d="100"/>
          <a:sy n="30" d="100"/>
        </p:scale>
        <p:origin x="1416" y="-3816"/>
      </p:cViewPr>
      <p:guideLst>
        <p:guide orient="horz" pos="13481"/>
        <p:guide pos="953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121" d="100"/>
          <a:sy n="121" d="100"/>
        </p:scale>
        <p:origin x="3252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commentAuthors" Target="commentAuthors.xml"/><Relationship Id="rId10" Type="http://schemas.microsoft.com/office/2016/11/relationships/changesInfo" Target="changesInfos/changesInfo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e Eberl" userId="a3222555df5d0f8d" providerId="LiveId" clId="{54FB770D-3247-4569-97F3-0C36C4E192D4}"/>
    <pc:docChg chg="modSld">
      <pc:chgData name="Inge Eberl" userId="a3222555df5d0f8d" providerId="LiveId" clId="{54FB770D-3247-4569-97F3-0C36C4E192D4}" dt="2022-11-07T19:32:52.424" v="89" actId="13926"/>
      <pc:docMkLst>
        <pc:docMk/>
      </pc:docMkLst>
      <pc:sldChg chg="modSp mod">
        <pc:chgData name="Inge Eberl" userId="a3222555df5d0f8d" providerId="LiveId" clId="{54FB770D-3247-4569-97F3-0C36C4E192D4}" dt="2022-11-07T19:32:52.424" v="89" actId="13926"/>
        <pc:sldMkLst>
          <pc:docMk/>
          <pc:sldMk cId="1086528003" sldId="287"/>
        </pc:sldMkLst>
        <pc:spChg chg="mod">
          <ac:chgData name="Inge Eberl" userId="a3222555df5d0f8d" providerId="LiveId" clId="{54FB770D-3247-4569-97F3-0C36C4E192D4}" dt="2022-11-07T19:29:17.856" v="21" actId="13926"/>
          <ac:spMkLst>
            <pc:docMk/>
            <pc:sldMk cId="1086528003" sldId="287"/>
            <ac:spMk id="13" creationId="{00000000-0000-0000-0000-000000000000}"/>
          </ac:spMkLst>
        </pc:spChg>
        <pc:spChg chg="mod">
          <ac:chgData name="Inge Eberl" userId="a3222555df5d0f8d" providerId="LiveId" clId="{54FB770D-3247-4569-97F3-0C36C4E192D4}" dt="2022-11-07T19:29:49.862" v="23" actId="13926"/>
          <ac:spMkLst>
            <pc:docMk/>
            <pc:sldMk cId="1086528003" sldId="287"/>
            <ac:spMk id="159" creationId="{00000000-0000-0000-0000-000000000000}"/>
          </ac:spMkLst>
        </pc:spChg>
        <pc:spChg chg="mod">
          <ac:chgData name="Inge Eberl" userId="a3222555df5d0f8d" providerId="LiveId" clId="{54FB770D-3247-4569-97F3-0C36C4E192D4}" dt="2022-11-07T19:32:52.424" v="89" actId="13926"/>
          <ac:spMkLst>
            <pc:docMk/>
            <pc:sldMk cId="1086528003" sldId="287"/>
            <ac:spMk id="163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59F81114-0A06-4734-9ABC-3079D9B2334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736D650D-926A-4F95-BAFD-158B38EC387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03F7F1-B1D3-42D4-8B3F-E379710FF0AD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15B95CA-F3A3-4700-9CCF-71CBB545B7C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CD02F1-E22E-48FE-897E-18DDC92D1D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DDA2-7480-463B-BADE-0CE3B9D9825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2902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34510D-9A44-4961-A171-28C240E96987}" type="datetimeFigureOut">
              <a:rPr lang="de-DE" smtClean="0"/>
              <a:t>08.11.2022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35F09-126C-48DA-A455-CB264251A4D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1108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1pPr>
    <a:lvl2pPr marL="175331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2pPr>
    <a:lvl3pPr marL="3506633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3pPr>
    <a:lvl4pPr marL="5259953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4pPr>
    <a:lvl5pPr marL="7013269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5pPr>
    <a:lvl6pPr marL="8766586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6pPr>
    <a:lvl7pPr marL="10519902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7pPr>
    <a:lvl8pPr marL="12273218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8pPr>
    <a:lvl9pPr marL="14026535" algn="l" defTabSz="3506633" rtl="0" eaLnBrk="1" latinLnBrk="0" hangingPunct="1">
      <a:defRPr sz="460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D35F09-126C-48DA-A455-CB264251A4D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87811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genda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6245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671639" y="10816705"/>
            <a:ext cx="12961912" cy="29235919"/>
          </a:xfrm>
        </p:spPr>
        <p:txBody>
          <a:bodyPr numCol="1"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1pPr>
            <a:lvl2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15641663" y="10816705"/>
            <a:ext cx="12961912" cy="29235919"/>
          </a:xfrm>
        </p:spPr>
        <p:txBody>
          <a:bodyPr numCol="1"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1pPr>
            <a:lvl2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2" hasCustomPrompt="1"/>
          </p:nvPr>
        </p:nvSpPr>
        <p:spPr>
          <a:xfrm>
            <a:off x="22122000" y="3687763"/>
            <a:ext cx="6481575" cy="1728788"/>
          </a:xfrm>
        </p:spPr>
        <p:txBody>
          <a:bodyPr numCol="1"/>
          <a:lstStyle>
            <a:lvl1pPr marL="0" indent="0">
              <a:buNone/>
              <a:defRPr baseline="0"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de-DE" dirty="0"/>
              <a:t>Optionaler Platz für Logo der Einrichtung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1671638" y="40987461"/>
            <a:ext cx="26948361" cy="1728788"/>
          </a:xfrm>
        </p:spPr>
        <p:txBody>
          <a:bodyPr numCol="1"/>
          <a:lstStyle>
            <a:lvl1pPr marL="0" indent="0">
              <a:buNone/>
              <a:defRPr baseline="0"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de-DE" sz="4000" i="1"/>
              <a:t>In diesem Bereich dürfen Logos von Kooperationspartnern etc. nebeneinander aufgeführt werden. Die Größe der Logos darf nicht die des LMU Klinikum Logos übersteigen.</a:t>
            </a:r>
          </a:p>
        </p:txBody>
      </p:sp>
    </p:spTree>
    <p:extLst>
      <p:ext uri="{BB962C8B-B14F-4D97-AF65-F5344CB8AC3E}">
        <p14:creationId xmlns:p14="http://schemas.microsoft.com/office/powerpoint/2010/main" val="3977933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genda (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2925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10"/>
          </p:nvPr>
        </p:nvSpPr>
        <p:spPr>
          <a:xfrm>
            <a:off x="1671639" y="10816705"/>
            <a:ext cx="12961912" cy="29235919"/>
          </a:xfrm>
        </p:spPr>
        <p:txBody>
          <a:bodyPr numCol="1"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1pPr>
            <a:lvl2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Textplatzhalter 3"/>
          <p:cNvSpPr>
            <a:spLocks noGrp="1"/>
          </p:cNvSpPr>
          <p:nvPr>
            <p:ph type="body" sz="quarter" idx="11"/>
          </p:nvPr>
        </p:nvSpPr>
        <p:spPr>
          <a:xfrm>
            <a:off x="15641663" y="10816705"/>
            <a:ext cx="12961912" cy="29235919"/>
          </a:xfrm>
        </p:spPr>
        <p:txBody>
          <a:bodyPr numCol="1"/>
          <a:lstStyle>
            <a:lvl1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1pPr>
            <a:lvl2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2pPr>
            <a:lvl3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3pPr>
            <a:lvl4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4pPr>
            <a:lvl5pPr>
              <a:defRPr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5pPr>
          </a:lstStyle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Bildplatzhalter 2"/>
          <p:cNvSpPr>
            <a:spLocks noGrp="1"/>
          </p:cNvSpPr>
          <p:nvPr>
            <p:ph type="pic" sz="quarter" idx="12" hasCustomPrompt="1"/>
          </p:nvPr>
        </p:nvSpPr>
        <p:spPr>
          <a:xfrm>
            <a:off x="22122000" y="3687763"/>
            <a:ext cx="6481575" cy="1728788"/>
          </a:xfrm>
        </p:spPr>
        <p:txBody>
          <a:bodyPr numCol="1"/>
          <a:lstStyle>
            <a:lvl1pPr marL="0" indent="0">
              <a:buNone/>
              <a:defRPr baseline="0"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de-DE" dirty="0"/>
              <a:t>Optionaler Platz für Logo der Einrichtung</a:t>
            </a:r>
          </a:p>
        </p:txBody>
      </p:sp>
      <p:sp>
        <p:nvSpPr>
          <p:cNvPr id="6" name="Bildplatzhalter 2"/>
          <p:cNvSpPr>
            <a:spLocks noGrp="1"/>
          </p:cNvSpPr>
          <p:nvPr>
            <p:ph type="pic" sz="quarter" idx="13" hasCustomPrompt="1"/>
          </p:nvPr>
        </p:nvSpPr>
        <p:spPr>
          <a:xfrm>
            <a:off x="1671638" y="40987461"/>
            <a:ext cx="26948361" cy="1728788"/>
          </a:xfrm>
        </p:spPr>
        <p:txBody>
          <a:bodyPr numCol="1"/>
          <a:lstStyle>
            <a:lvl1pPr marL="0" indent="0">
              <a:buNone/>
              <a:defRPr baseline="0">
                <a:latin typeface="Roboto Light" panose="02000000000000000000" pitchFamily="2" charset="0"/>
                <a:ea typeface="Roboto Light" panose="02000000000000000000" pitchFamily="2" charset="0"/>
              </a:defRPr>
            </a:lvl1pPr>
          </a:lstStyle>
          <a:p>
            <a:r>
              <a:rPr lang="de-DE" sz="4000" i="1"/>
              <a:t>In diesem Bereich dürfen Logos von Kooperationspartnern etc. nebeneinander aufgeführt werden. Die Größe der Logos darf nicht die des LMU Klinikum Logos übersteigen.</a:t>
            </a:r>
          </a:p>
        </p:txBody>
      </p:sp>
    </p:spTree>
    <p:extLst>
      <p:ext uri="{BB962C8B-B14F-4D97-AF65-F5344CB8AC3E}">
        <p14:creationId xmlns:p14="http://schemas.microsoft.com/office/powerpoint/2010/main" val="12598090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A17E96-7B32-4ACE-A4D7-4BBDDEC6A6D8}"/>
              </a:ext>
            </a:extLst>
          </p:cNvPr>
          <p:cNvSpPr>
            <a:spLocks noGrp="1"/>
          </p:cNvSpPr>
          <p:nvPr>
            <p:ph type="body" idx="1"/>
          </p:nvPr>
        </p:nvSpPr>
        <p:spPr bwMode="gray">
          <a:xfrm>
            <a:off x="1724159" y="9520561"/>
            <a:ext cx="12909391" cy="30531392"/>
          </a:xfrm>
          <a:prstGeom prst="rect">
            <a:avLst/>
          </a:prstGeom>
        </p:spPr>
        <p:txBody>
          <a:bodyPr vert="horz" lIns="0" tIns="0" rIns="0" bIns="0" numCol="2" spcCol="288000" rtlCol="0" anchor="t" anchorCtr="0">
            <a:no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B22A80A7-9D92-4090-9951-DD4A878712F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24158" y="1724159"/>
            <a:ext cx="6146164" cy="1731217"/>
          </a:xfrm>
          <a:prstGeom prst="rect">
            <a:avLst/>
          </a:prstGeom>
        </p:spPr>
      </p:pic>
      <p:pic>
        <p:nvPicPr>
          <p:cNvPr id="4" name="Grafik 3">
            <a:extLst>
              <a:ext uri="{FF2B5EF4-FFF2-40B4-BE49-F238E27FC236}">
                <a16:creationId xmlns:a16="http://schemas.microsoft.com/office/drawing/2014/main" id="{B22A80A7-9D92-4090-9951-DD4A878712F7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gray">
          <a:xfrm>
            <a:off x="1724158" y="1724159"/>
            <a:ext cx="6146164" cy="173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70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63" r:id="rId3"/>
    <p:sldLayoutId id="2147483664" r:id="rId4"/>
  </p:sldLayoutIdLst>
  <p:hf hdr="0" dt="0"/>
  <p:txStyles>
    <p:titleStyle>
      <a:lvl1pPr algn="l" defTabSz="2270638" rtl="0" eaLnBrk="1" latinLnBrk="0" hangingPunct="1">
        <a:lnSpc>
          <a:spcPct val="100000"/>
        </a:lnSpc>
        <a:spcBef>
          <a:spcPct val="0"/>
        </a:spcBef>
        <a:buNone/>
        <a:defRPr sz="5711" b="1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37572" indent="-437572" algn="l" defTabSz="2270638" rtl="0" eaLnBrk="1" latinLnBrk="0" hangingPunct="1">
        <a:lnSpc>
          <a:spcPct val="110000"/>
        </a:lnSpc>
        <a:spcBef>
          <a:spcPts val="0"/>
        </a:spcBef>
        <a:spcAft>
          <a:spcPts val="1987"/>
        </a:spcAft>
        <a:buClr>
          <a:schemeClr val="accent1"/>
        </a:buClr>
        <a:buFont typeface="Wingdings" panose="05000000000000000000" pitchFamily="2" charset="2"/>
        <a:buChar char="§"/>
        <a:defRPr sz="3725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1pPr>
      <a:lvl2pPr marL="890910" indent="-453340" algn="l" defTabSz="2270638" rtl="0" eaLnBrk="1" latinLnBrk="0" hangingPunct="1">
        <a:lnSpc>
          <a:spcPct val="110000"/>
        </a:lnSpc>
        <a:spcBef>
          <a:spcPts val="0"/>
        </a:spcBef>
        <a:spcAft>
          <a:spcPts val="1987"/>
        </a:spcAft>
        <a:buClr>
          <a:schemeClr val="accent4"/>
        </a:buClr>
        <a:buFont typeface="Wingdings" panose="05000000000000000000" pitchFamily="2" charset="2"/>
        <a:buChar char="§"/>
        <a:defRPr sz="3725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2pPr>
      <a:lvl3pPr marL="1328482" indent="-437572" algn="l" defTabSz="2270638" rtl="0" eaLnBrk="1" latinLnBrk="0" hangingPunct="1">
        <a:lnSpc>
          <a:spcPct val="110000"/>
        </a:lnSpc>
        <a:spcBef>
          <a:spcPts val="0"/>
        </a:spcBef>
        <a:spcAft>
          <a:spcPts val="1987"/>
        </a:spcAft>
        <a:buClr>
          <a:schemeClr val="accent4"/>
        </a:buClr>
        <a:buFont typeface="Wingdings" panose="05000000000000000000" pitchFamily="2" charset="2"/>
        <a:buChar char="§"/>
        <a:defRPr sz="3725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3pPr>
      <a:lvl4pPr marL="1781820" indent="-453340" algn="l" defTabSz="2270638" rtl="0" eaLnBrk="1" latinLnBrk="0" hangingPunct="1">
        <a:lnSpc>
          <a:spcPct val="110000"/>
        </a:lnSpc>
        <a:spcBef>
          <a:spcPts val="0"/>
        </a:spcBef>
        <a:spcAft>
          <a:spcPts val="1987"/>
        </a:spcAft>
        <a:buClr>
          <a:schemeClr val="accent4"/>
        </a:buClr>
        <a:buFont typeface="Wingdings" panose="05000000000000000000" pitchFamily="2" charset="2"/>
        <a:buChar char="§"/>
        <a:defRPr sz="3725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4pPr>
      <a:lvl5pPr marL="2219392" indent="-437572" algn="l" defTabSz="2270638" rtl="0" eaLnBrk="1" latinLnBrk="0" hangingPunct="1">
        <a:lnSpc>
          <a:spcPct val="110000"/>
        </a:lnSpc>
        <a:spcBef>
          <a:spcPts val="0"/>
        </a:spcBef>
        <a:spcAft>
          <a:spcPts val="1987"/>
        </a:spcAft>
        <a:buClr>
          <a:schemeClr val="accent4"/>
        </a:buClr>
        <a:buFont typeface="Wingdings" panose="05000000000000000000" pitchFamily="2" charset="2"/>
        <a:buChar char="§"/>
        <a:defRPr sz="3725" kern="1200">
          <a:solidFill>
            <a:schemeClr val="tx1"/>
          </a:solidFill>
          <a:latin typeface="Roboto" panose="02000000000000000000" pitchFamily="2" charset="0"/>
          <a:ea typeface="Roboto" panose="02000000000000000000" pitchFamily="2" charset="0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3" orient="horz" pos="3412" userDrawn="1">
          <p15:clr>
            <a:srgbClr val="F26B43"/>
          </p15:clr>
        </p15:guide>
        <p15:guide id="14" pos="1053" userDrawn="1">
          <p15:clr>
            <a:srgbClr val="F26B43"/>
          </p15:clr>
        </p15:guide>
        <p15:guide id="15" orient="horz" pos="25230" userDrawn="1">
          <p15:clr>
            <a:srgbClr val="F26B43"/>
          </p15:clr>
        </p15:guide>
        <p15:guide id="16" orient="horz" pos="2323" userDrawn="1">
          <p15:clr>
            <a:srgbClr val="F26B43"/>
          </p15:clr>
        </p15:guide>
        <p15:guide id="17" pos="18018" userDrawn="1">
          <p15:clr>
            <a:srgbClr val="F26B43"/>
          </p15:clr>
        </p15:guide>
        <p15:guide id="18" pos="9263" userDrawn="1">
          <p15:clr>
            <a:srgbClr val="F26B43"/>
          </p15:clr>
        </p15:guide>
        <p15:guide id="19" pos="985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jpeg"/><Relationship Id="rId12" Type="http://schemas.openxmlformats.org/officeDocument/2006/relationships/image" Target="../media/image9.jp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jpg"/><Relationship Id="rId11" Type="http://schemas.openxmlformats.org/officeDocument/2006/relationships/image" Target="../media/image8.jpg"/><Relationship Id="rId5" Type="http://schemas.openxmlformats.org/officeDocument/2006/relationships/image" Target="../media/image4.png"/><Relationship Id="rId10" Type="http://schemas.openxmlformats.org/officeDocument/2006/relationships/image" Target="../media/image7.JPG"/><Relationship Id="rId4" Type="http://schemas.openxmlformats.org/officeDocument/2006/relationships/image" Target="../media/image3.tmp"/><Relationship Id="rId9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Rechteck 37"/>
          <p:cNvSpPr/>
          <p:nvPr/>
        </p:nvSpPr>
        <p:spPr>
          <a:xfrm>
            <a:off x="529320" y="5056065"/>
            <a:ext cx="29292364" cy="205587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/>
          </a:p>
        </p:txBody>
      </p:sp>
      <p:sp>
        <p:nvSpPr>
          <p:cNvPr id="35" name="Rechteck 34"/>
          <p:cNvSpPr/>
          <p:nvPr/>
        </p:nvSpPr>
        <p:spPr>
          <a:xfrm>
            <a:off x="0" y="-77676"/>
            <a:ext cx="30275212" cy="5012138"/>
          </a:xfrm>
          <a:prstGeom prst="rect">
            <a:avLst/>
          </a:prstGeom>
          <a:solidFill>
            <a:srgbClr val="9C1006"/>
          </a:solidFill>
          <a:ln>
            <a:solidFill>
              <a:srgbClr val="9C10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/>
          </a:p>
        </p:txBody>
      </p:sp>
      <p:sp>
        <p:nvSpPr>
          <p:cNvPr id="37" name="Textfeld 36"/>
          <p:cNvSpPr txBox="1"/>
          <p:nvPr/>
        </p:nvSpPr>
        <p:spPr>
          <a:xfrm>
            <a:off x="1151630" y="5410162"/>
            <a:ext cx="28190708" cy="58477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de-DE" sz="3200" dirty="0">
                <a:latin typeface="Roboto" panose="02000000000000000000"/>
              </a:rPr>
              <a:t>Mehler-Klamt, </a:t>
            </a:r>
            <a:r>
              <a:rPr lang="de-DE" sz="3200" dirty="0" smtClean="0">
                <a:latin typeface="Roboto" panose="02000000000000000000"/>
              </a:rPr>
              <a:t>A.C.</a:t>
            </a:r>
            <a:r>
              <a:rPr lang="de-DE" sz="3200" baseline="30000" dirty="0" smtClean="0">
                <a:latin typeface="Roboto" panose="02000000000000000000"/>
              </a:rPr>
              <a:t>1</a:t>
            </a:r>
            <a:r>
              <a:rPr lang="de-DE" sz="3200" dirty="0">
                <a:latin typeface="Roboto" panose="02000000000000000000"/>
              </a:rPr>
              <a:t>, Huber, J.</a:t>
            </a:r>
            <a:r>
              <a:rPr lang="de-DE" sz="3200" baseline="30000" dirty="0">
                <a:latin typeface="Roboto" panose="02000000000000000000"/>
              </a:rPr>
              <a:t>1</a:t>
            </a:r>
            <a:r>
              <a:rPr lang="de-DE" sz="3200" dirty="0">
                <a:latin typeface="Roboto" panose="02000000000000000000"/>
              </a:rPr>
              <a:t>, Köstler, N.</a:t>
            </a:r>
            <a:r>
              <a:rPr lang="de-DE" sz="3200" baseline="30000" dirty="0">
                <a:latin typeface="Roboto" panose="02000000000000000000"/>
              </a:rPr>
              <a:t>1</a:t>
            </a:r>
            <a:r>
              <a:rPr lang="de-DE" sz="3200" dirty="0">
                <a:latin typeface="Roboto" panose="02000000000000000000"/>
              </a:rPr>
              <a:t>, Warmbein, A.</a:t>
            </a:r>
            <a:r>
              <a:rPr lang="de-DE" sz="3200" baseline="30000" dirty="0">
                <a:latin typeface="Roboto" panose="02000000000000000000"/>
              </a:rPr>
              <a:t>2</a:t>
            </a:r>
            <a:r>
              <a:rPr lang="de-DE" sz="3200" dirty="0">
                <a:latin typeface="Roboto" panose="02000000000000000000"/>
              </a:rPr>
              <a:t>, Rathgeber, I.</a:t>
            </a:r>
            <a:r>
              <a:rPr lang="de-DE" sz="3200" baseline="30000" dirty="0">
                <a:latin typeface="Roboto" panose="02000000000000000000"/>
              </a:rPr>
              <a:t>2</a:t>
            </a:r>
            <a:r>
              <a:rPr lang="de-DE" sz="3200" dirty="0">
                <a:latin typeface="Roboto" panose="02000000000000000000"/>
              </a:rPr>
              <a:t>, Fischer, U</a:t>
            </a:r>
            <a:r>
              <a:rPr lang="de-DE" sz="3200" baseline="30000" dirty="0">
                <a:latin typeface="Roboto" panose="02000000000000000000"/>
              </a:rPr>
              <a:t>.2</a:t>
            </a:r>
            <a:r>
              <a:rPr lang="de-DE" sz="3200" dirty="0">
                <a:latin typeface="Roboto" panose="02000000000000000000"/>
              </a:rPr>
              <a:t>, Eberl, I.</a:t>
            </a:r>
            <a:r>
              <a:rPr lang="de-DE" sz="3200" baseline="30000" dirty="0">
                <a:latin typeface="Roboto" panose="02000000000000000000"/>
              </a:rPr>
              <a:t>1</a:t>
            </a:r>
          </a:p>
        </p:txBody>
      </p:sp>
      <p:sp>
        <p:nvSpPr>
          <p:cNvPr id="13" name="Textplatzhalter 6"/>
          <p:cNvSpPr txBox="1">
            <a:spLocks/>
          </p:cNvSpPr>
          <p:nvPr/>
        </p:nvSpPr>
        <p:spPr>
          <a:xfrm>
            <a:off x="939200" y="7216305"/>
            <a:ext cx="19509792" cy="7894313"/>
          </a:xfrm>
          <a:prstGeom prst="rect">
            <a:avLst/>
          </a:prstGeom>
        </p:spPr>
        <p:txBody>
          <a:bodyPr/>
          <a:lstStyle>
            <a:lvl1pPr marL="437572" indent="-437572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1pPr>
            <a:lvl2pPr marL="890910" indent="-453340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2pPr>
            <a:lvl3pPr marL="1328482" indent="-437572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3pPr>
            <a:lvl4pPr marL="1781820" indent="-453340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4pPr>
            <a:lvl5pPr marL="2219392" indent="-437572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" panose="02000000000000000000" pitchFamily="2" charset="0"/>
                <a:ea typeface="Roboto" panose="02000000000000000000" pitchFamily="2" charset="0"/>
                <a:cs typeface="+mn-cs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ts val="5000"/>
              </a:lnSpc>
              <a:spcAft>
                <a:spcPts val="0"/>
              </a:spcAft>
              <a:buNone/>
            </a:pPr>
            <a:r>
              <a:rPr lang="de-DE" sz="3400" dirty="0">
                <a:solidFill>
                  <a:srgbClr val="9C100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Hintergrund</a:t>
            </a:r>
          </a:p>
          <a:p>
            <a:pPr marL="0" indent="0" algn="just" fontAlgn="base">
              <a:lnSpc>
                <a:spcPts val="5000"/>
              </a:lnSpc>
              <a:spcAft>
                <a:spcPts val="0"/>
              </a:spcAft>
              <a:buNone/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Patient*innen, die auf Intensivstationen behandelt werden, sind vielfach einer zu langen Immobilität ausgesetzt, was ein hohes Risiko für Langzeitschäden birgt [1]. Gründe hierfür sind neben dem Fachpersonalmangel im Gesundheitswesen [2] auch fehlende Hilfsmittel [3] oder das hohe </a:t>
            </a:r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Sicherheitsrisiko, 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welches ein Transfer der Patient*innen auf ein Therapiegerät für alle Beteiligten mit sich bringt. Frühmobilisation kann sich aber positiv auf das Patient*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innenoutcome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auswirken und Komplikationen entgegenwirken [4]. Technische bzw.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robotische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Systeme können helfen, Pflegefachpersonen zu entlasten und die Frühmobilisation somit einfacher für die Durchführenden zugänglich zu machen. </a:t>
            </a:r>
          </a:p>
          <a:p>
            <a:pPr marL="0" indent="0" algn="just" fontAlgn="base">
              <a:lnSpc>
                <a:spcPts val="5000"/>
              </a:lnSpc>
              <a:spcAft>
                <a:spcPts val="0"/>
              </a:spcAft>
              <a:buNone/>
            </a:pPr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0" indent="0" algn="just" fontAlgn="base">
              <a:lnSpc>
                <a:spcPts val="5000"/>
              </a:lnSpc>
              <a:spcAft>
                <a:spcPts val="0"/>
              </a:spcAft>
              <a:buNone/>
            </a:pPr>
            <a:r>
              <a:rPr lang="de-DE" sz="3400" dirty="0">
                <a:solidFill>
                  <a:srgbClr val="9C100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Ziel</a:t>
            </a:r>
            <a:r>
              <a:rPr lang="de-DE" sz="3400" dirty="0">
                <a:solidFill>
                  <a:srgbClr val="007188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</a:p>
          <a:p>
            <a:pPr marL="0" indent="0" algn="just" fontAlgn="base">
              <a:lnSpc>
                <a:spcPts val="5000"/>
              </a:lnSpc>
              <a:spcAft>
                <a:spcPts val="0"/>
              </a:spcAft>
              <a:buNone/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Erprobung des robotischen Systems VEMO</a:t>
            </a:r>
            <a:r>
              <a:rPr lang="de-DE" sz="3400" baseline="30000" dirty="0">
                <a:latin typeface="Roboto Medium" panose="02000000000000000000" pitchFamily="2" charset="0"/>
                <a:ea typeface="Roboto Medium" panose="02000000000000000000" pitchFamily="2" charset="0"/>
              </a:rPr>
              <a:t>®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im intensivpflegerischen Setting vor dem Hintergrund des Be- bzw. Entlastungsempfinden von mobilisierendem Fachpersonal auf der Intensivstation </a:t>
            </a:r>
          </a:p>
          <a:p>
            <a:pPr marL="0" indent="0" algn="just" fontAlgn="base">
              <a:lnSpc>
                <a:spcPts val="5000"/>
              </a:lnSpc>
              <a:spcAft>
                <a:spcPts val="0"/>
              </a:spcAft>
              <a:buNone/>
            </a:pPr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marL="0" indent="0" algn="just" fontAlgn="base">
              <a:lnSpc>
                <a:spcPts val="5000"/>
              </a:lnSpc>
              <a:spcAft>
                <a:spcPts val="0"/>
              </a:spcAft>
              <a:buNone/>
            </a:pPr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6" name="Textplatzhalter 3"/>
          <p:cNvSpPr txBox="1">
            <a:spLocks/>
          </p:cNvSpPr>
          <p:nvPr/>
        </p:nvSpPr>
        <p:spPr bwMode="gray">
          <a:xfrm>
            <a:off x="16591295" y="10239017"/>
            <a:ext cx="12961912" cy="13307112"/>
          </a:xfrm>
          <a:prstGeom prst="rect">
            <a:avLst/>
          </a:prstGeom>
        </p:spPr>
        <p:txBody>
          <a:bodyPr vert="horz" lIns="0" tIns="0" rIns="0" bIns="0" numCol="1" spcCol="288000" rtlCol="0" anchor="t" anchorCtr="0">
            <a:noAutofit/>
          </a:bodyPr>
          <a:lstStyle>
            <a:lvl1pPr marL="437572" indent="-437572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1pPr>
            <a:lvl2pPr marL="890910" indent="-453340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2pPr>
            <a:lvl3pPr marL="1328482" indent="-437572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3pPr>
            <a:lvl4pPr marL="1781820" indent="-453340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4pPr>
            <a:lvl5pPr marL="2219392" indent="-437572" algn="l" defTabSz="2270638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1987"/>
              </a:spcAft>
              <a:buClr>
                <a:schemeClr val="accent4"/>
              </a:buClr>
              <a:buFont typeface="Wingdings" panose="05000000000000000000" pitchFamily="2" charset="2"/>
              <a:buChar char="§"/>
              <a:defRPr sz="3725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72 Light" panose="020B0303030000000003" pitchFamily="34" charset="0"/>
              </a:defRPr>
            </a:lvl5pPr>
            <a:lvl6pPr marL="6244255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379574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514893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650212" indent="-567660" algn="l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Char char="•"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ct val="0"/>
              </a:spcBef>
              <a:buNone/>
            </a:pPr>
            <a:endParaRPr lang="de-DE" sz="3500" dirty="0"/>
          </a:p>
        </p:txBody>
      </p:sp>
      <p:sp>
        <p:nvSpPr>
          <p:cNvPr id="19" name="Titel 1">
            <a:extLst>
              <a:ext uri="{FF2B5EF4-FFF2-40B4-BE49-F238E27FC236}">
                <a16:creationId xmlns:a16="http://schemas.microsoft.com/office/drawing/2014/main" id="{C4FFC1AE-1FFB-425E-9C62-80BAB1C036AA}"/>
              </a:ext>
            </a:extLst>
          </p:cNvPr>
          <p:cNvSpPr txBox="1">
            <a:spLocks/>
          </p:cNvSpPr>
          <p:nvPr/>
        </p:nvSpPr>
        <p:spPr bwMode="gray">
          <a:xfrm>
            <a:off x="3828572" y="3136662"/>
            <a:ext cx="23914406" cy="1550031"/>
          </a:xfrm>
          <a:prstGeom prst="rect">
            <a:avLst/>
          </a:prstGeom>
          <a:noFill/>
        </p:spPr>
        <p:txBody>
          <a:bodyPr wrap="square" lIns="216000" tIns="36000" rIns="180000" bIns="36000" anchor="t" anchorCtr="0">
            <a:spAutoFit/>
          </a:bodyPr>
          <a:lstStyle>
            <a:lvl1pPr algn="l" defTabSz="227063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25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800" dirty="0" err="1">
                <a:latin typeface="Roboto" panose="02000000000000000000" pitchFamily="2" charset="0"/>
                <a:ea typeface="Roboto" panose="02000000000000000000" pitchFamily="2" charset="0"/>
              </a:rPr>
              <a:t>Robotische</a:t>
            </a:r>
            <a:r>
              <a:rPr lang="de-DE" sz="4800" dirty="0">
                <a:latin typeface="Roboto" panose="02000000000000000000" pitchFamily="2" charset="0"/>
                <a:ea typeface="Roboto" panose="02000000000000000000" pitchFamily="2" charset="0"/>
              </a:rPr>
              <a:t> Frühmobilisation auf der Intensivstation - kann ein </a:t>
            </a:r>
            <a:r>
              <a:rPr lang="de-DE" sz="4800" dirty="0" err="1">
                <a:latin typeface="Roboto" panose="02000000000000000000" pitchFamily="2" charset="0"/>
                <a:ea typeface="Roboto" panose="02000000000000000000" pitchFamily="2" charset="0"/>
              </a:rPr>
              <a:t>robotisches</a:t>
            </a:r>
            <a:r>
              <a:rPr lang="de-DE" sz="4800" dirty="0">
                <a:latin typeface="Roboto" panose="02000000000000000000" pitchFamily="2" charset="0"/>
                <a:ea typeface="Roboto" panose="02000000000000000000" pitchFamily="2" charset="0"/>
              </a:rPr>
              <a:t> System zur Frühmobilisation mobilisierendes Fachpersonal entlasten?</a:t>
            </a:r>
          </a:p>
        </p:txBody>
      </p:sp>
      <p:pic>
        <p:nvPicPr>
          <p:cNvPr id="24" name="Grafik 23" descr="Bildschirmausschnitt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32421" y="39630686"/>
            <a:ext cx="4470842" cy="1345393"/>
          </a:xfrm>
          <a:prstGeom prst="rect">
            <a:avLst/>
          </a:prstGeom>
        </p:spPr>
      </p:pic>
      <p:pic>
        <p:nvPicPr>
          <p:cNvPr id="26" name="Grafik 2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7758" y="39893365"/>
            <a:ext cx="6831679" cy="1109264"/>
          </a:xfrm>
          <a:prstGeom prst="rect">
            <a:avLst/>
          </a:prstGeom>
        </p:spPr>
      </p:pic>
      <p:sp>
        <p:nvSpPr>
          <p:cNvPr id="30" name="Textfeld 29"/>
          <p:cNvSpPr txBox="1"/>
          <p:nvPr/>
        </p:nvSpPr>
        <p:spPr>
          <a:xfrm>
            <a:off x="1142283" y="36307537"/>
            <a:ext cx="28378994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ct val="0"/>
              </a:spcBef>
            </a:pPr>
            <a:r>
              <a:rPr lang="de-DE" sz="2800" dirty="0">
                <a:solidFill>
                  <a:srgbClr val="9C1006"/>
                </a:solidFill>
                <a:latin typeface="Roboto Medium" panose="02000000000000000000"/>
                <a:ea typeface="Roboto Medium" panose="02000000000000000000" pitchFamily="2" charset="0"/>
              </a:rPr>
              <a:t>Literatur</a:t>
            </a:r>
          </a:p>
          <a:p>
            <a:pPr algn="just"/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[1] Schweickert, W. D.,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Pohlman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M. C.,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Pohlman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A. S.,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Nigos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C., Pawlik, A. J.,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Esbrook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C. L., Spears, L., Miller, M.,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Franczyk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M.,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Deprizio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D., Schmidt, G. A.,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Bowman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A., Barr, R.,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McCallister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K. E., Hall, J. B. &amp; Kress, J. P. (2009). Early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physical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and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occupational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therapy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in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mechanically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ventilated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critically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ill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patients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: </a:t>
            </a:r>
            <a:r>
              <a:rPr lang="de-DE" sz="1600" dirty="0" smtClean="0">
                <a:latin typeface="Roboto Medium" panose="02000000000000000000"/>
                <a:cs typeface="Calibri" panose="020F0502020204030204" pitchFamily="34" charset="0"/>
              </a:rPr>
              <a:t>a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randomised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controlled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trial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. The Lancet, 373(9678), 1874–1882. https://doi.org/10.1016/S0140-6736(09)60658-9</a:t>
            </a:r>
          </a:p>
          <a:p>
            <a:pPr algn="just"/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[2] Bundesministerium für Gesundheit (BMG) (Hrsg.). Beschäftigte in der Pflege; 2018 [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cited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2021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Dec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13].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Available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from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: URL: </a:t>
            </a:r>
          </a:p>
          <a:p>
            <a:pPr algn="just"/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     https://www.bundesgesundheitsministerium.de/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themen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/pflege/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pflegekraefte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/beschaeftigte.html#:~: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text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=Besch%C3%A4ftigte%20in%20der%20Pflege%201%20Statistische%20Daten.%20…,der%20Kranken-%20und%20Altenpflege.%20…%20Weitere%20Artikel…%20.</a:t>
            </a:r>
          </a:p>
          <a:p>
            <a:pPr algn="just"/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[3]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Dubb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R,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Nydahl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P, Hermes C, Schwabbauer N,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Toonstra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A, Parker AM et al.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Barriers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and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Strategies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for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Early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Mobilization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of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Patients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in Intensive Care Units. Ann Am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Thorac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Soc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2016; 13(5):724–30.</a:t>
            </a:r>
          </a:p>
          <a:p>
            <a:pPr algn="just"/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[4] Rai S, Anthony L,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Needham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DM,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Georgousopoulou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EN,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Sudheer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B, Brown R et al.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Barriers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to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rehabilitation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after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critical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illness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: a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survey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of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multidisciplinary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healthcare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professionals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caring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for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ICU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survivors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in an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acute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care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hospital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.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Australian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Critical Care 2019.</a:t>
            </a:r>
          </a:p>
          <a:p>
            <a:pPr algn="just"/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[4] Ding N, Zhang Z, Zhang C, Yao L, Yang L, Jiang B et al.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What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is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the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optimum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time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for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initiation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of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early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mobilization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in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mechanically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ventilated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patients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? A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network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meta-analysis. </a:t>
            </a:r>
            <a:r>
              <a:rPr lang="de-DE" sz="1600" dirty="0" err="1">
                <a:latin typeface="Roboto Medium" panose="02000000000000000000"/>
                <a:cs typeface="Calibri" panose="020F0502020204030204" pitchFamily="34" charset="0"/>
              </a:rPr>
              <a:t>PLoS</a:t>
            </a:r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 ONE 2019; 14(10):e0223151.</a:t>
            </a:r>
          </a:p>
          <a:p>
            <a:r>
              <a:rPr lang="de-DE" sz="1600" dirty="0">
                <a:latin typeface="Roboto Medium" panose="02000000000000000000"/>
                <a:cs typeface="Calibri" panose="020F0502020204030204" pitchFamily="34" charset="0"/>
              </a:rPr>
              <a:t>[5] </a:t>
            </a:r>
            <a:r>
              <a:rPr lang="de-DE" sz="1600" dirty="0">
                <a:latin typeface="Roboto Medium" panose="02000000000000000000"/>
              </a:rPr>
              <a:t>Thiersch, S. (2020). </a:t>
            </a:r>
            <a:r>
              <a:rPr lang="de-DE" sz="1600" i="1" dirty="0">
                <a:latin typeface="Roboto Medium" panose="02000000000000000000"/>
              </a:rPr>
              <a:t>Qualitative Längsschnittforschung: Bestimmungen, Forschungspraxis und Reflexionen.</a:t>
            </a:r>
            <a:r>
              <a:rPr lang="de-DE" sz="1600" dirty="0">
                <a:latin typeface="Roboto Medium" panose="02000000000000000000"/>
              </a:rPr>
              <a:t> Verlag Barbara </a:t>
            </a:r>
            <a:r>
              <a:rPr lang="de-DE" sz="1600" dirty="0" err="1">
                <a:latin typeface="Roboto Medium" panose="02000000000000000000"/>
              </a:rPr>
              <a:t>Budrich</a:t>
            </a:r>
            <a:r>
              <a:rPr lang="de-DE" sz="1600" dirty="0">
                <a:latin typeface="Roboto Medium" panose="02000000000000000000"/>
              </a:rPr>
              <a:t>. https://elibrary.utb.de/doi/book/10.3224/9783847412076</a:t>
            </a:r>
          </a:p>
          <a:p>
            <a:r>
              <a:rPr lang="de-DE" sz="1600" dirty="0">
                <a:latin typeface="Roboto Medium" panose="02000000000000000000"/>
              </a:rPr>
              <a:t>[6] </a:t>
            </a:r>
            <a:r>
              <a:rPr lang="de-DE" sz="1600" dirty="0" err="1">
                <a:latin typeface="Roboto Medium" panose="02000000000000000000"/>
              </a:rPr>
              <a:t>Lamneck</a:t>
            </a:r>
            <a:r>
              <a:rPr lang="de-DE" sz="1600" dirty="0">
                <a:latin typeface="Roboto Medium" panose="02000000000000000000"/>
              </a:rPr>
              <a:t> S. &amp; Krell C. (2016): </a:t>
            </a:r>
            <a:r>
              <a:rPr lang="de-DE" sz="1600" i="1" dirty="0">
                <a:latin typeface="Roboto Medium" panose="02000000000000000000"/>
              </a:rPr>
              <a:t>Qualitative Sozialforschung: mit Online-Material</a:t>
            </a:r>
            <a:r>
              <a:rPr lang="de-DE" sz="1600" dirty="0">
                <a:latin typeface="Roboto Medium" panose="02000000000000000000"/>
              </a:rPr>
              <a:t>. 6th </a:t>
            </a:r>
            <a:r>
              <a:rPr lang="de-DE" sz="1600" dirty="0" err="1">
                <a:latin typeface="Roboto Medium" panose="02000000000000000000"/>
              </a:rPr>
              <a:t>ed</a:t>
            </a:r>
            <a:r>
              <a:rPr lang="de-DE" sz="1600" dirty="0">
                <a:latin typeface="Roboto Medium" panose="02000000000000000000"/>
              </a:rPr>
              <a:t>. Weinheim: Beltz.</a:t>
            </a:r>
          </a:p>
          <a:p>
            <a:r>
              <a:rPr lang="de-DE" sz="1600" dirty="0">
                <a:latin typeface="Roboto Medium" panose="02000000000000000000"/>
              </a:rPr>
              <a:t>[7] </a:t>
            </a:r>
            <a:r>
              <a:rPr lang="de-DE" sz="1600" dirty="0" err="1">
                <a:latin typeface="Roboto Medium" panose="02000000000000000000"/>
              </a:rPr>
              <a:t>Mayring</a:t>
            </a:r>
            <a:r>
              <a:rPr lang="de-DE" sz="1600" dirty="0">
                <a:latin typeface="Roboto Medium" panose="02000000000000000000"/>
              </a:rPr>
              <a:t>, P. (2015): </a:t>
            </a:r>
            <a:r>
              <a:rPr lang="de-DE" sz="1600" i="1" dirty="0">
                <a:latin typeface="Roboto Medium" panose="02000000000000000000"/>
              </a:rPr>
              <a:t>Qualitative Inhaltsanalyse. Grundlagen und Techniken</a:t>
            </a:r>
            <a:r>
              <a:rPr lang="de-DE" sz="1600" dirty="0">
                <a:latin typeface="Roboto Medium" panose="02000000000000000000"/>
              </a:rPr>
              <a:t>. 12., </a:t>
            </a:r>
            <a:r>
              <a:rPr lang="de-DE" sz="1600" dirty="0" err="1">
                <a:latin typeface="Roboto Medium" panose="02000000000000000000"/>
              </a:rPr>
              <a:t>überarb</a:t>
            </a:r>
            <a:r>
              <a:rPr lang="de-DE" sz="1600" dirty="0">
                <a:latin typeface="Roboto Medium" panose="02000000000000000000"/>
              </a:rPr>
              <a:t>. Aufl. Weinheim: Beltz.</a:t>
            </a:r>
          </a:p>
          <a:p>
            <a:pPr algn="just"/>
            <a:endParaRPr lang="de-DE" sz="1800" dirty="0">
              <a:latin typeface="Roboto Medium" panose="02000000000000000000"/>
              <a:cs typeface="Calibri" panose="020F0502020204030204" pitchFamily="34" charset="0"/>
            </a:endParaRPr>
          </a:p>
          <a:p>
            <a:pPr algn="just"/>
            <a:endParaRPr lang="de-DE" sz="2000" dirty="0">
              <a:latin typeface="Roboto Medium" panose="02000000000000000000"/>
              <a:cs typeface="Calibri" panose="020F0502020204030204" pitchFamily="34" charset="0"/>
            </a:endParaRPr>
          </a:p>
          <a:p>
            <a:pPr>
              <a:spcBef>
                <a:spcPct val="0"/>
              </a:spcBef>
            </a:pPr>
            <a:endParaRPr lang="de-DE" sz="2000" dirty="0">
              <a:solidFill>
                <a:srgbClr val="BF635D"/>
              </a:solidFill>
              <a:latin typeface="Roboto Medium" panose="02000000000000000000"/>
            </a:endParaRPr>
          </a:p>
          <a:p>
            <a:pPr>
              <a:spcBef>
                <a:spcPct val="0"/>
              </a:spcBef>
            </a:pPr>
            <a:endParaRPr lang="de-DE" sz="2800" dirty="0">
              <a:solidFill>
                <a:srgbClr val="BF635D"/>
              </a:solidFill>
              <a:latin typeface="Roboto Medium" panose="0200000000000000000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096046" y="6227156"/>
            <a:ext cx="14840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800" baseline="30000" dirty="0">
                <a:latin typeface="Roboto" panose="02000000000000000000"/>
              </a:rPr>
              <a:t>1</a:t>
            </a:r>
            <a:r>
              <a:rPr lang="de-DE" sz="1800" dirty="0">
                <a:latin typeface="Roboto" panose="02000000000000000000"/>
              </a:rPr>
              <a:t>Katholische Universität Eichstätt-Ingolstadt, Professur für Pflegewissenschaft, Kapuzinergasse 2, 85072 Eichstätt, Amrei.Klamt@ku.de.</a:t>
            </a:r>
          </a:p>
          <a:p>
            <a:r>
              <a:rPr lang="de-DE" sz="1800" baseline="30000" dirty="0">
                <a:latin typeface="Roboto" panose="02000000000000000000"/>
              </a:rPr>
              <a:t>2</a:t>
            </a:r>
            <a:r>
              <a:rPr lang="de-DE" sz="1800" dirty="0">
                <a:latin typeface="Roboto" panose="02000000000000000000"/>
              </a:rPr>
              <a:t>LMU Klinikum, Stabsstelle für klinische Pflegeforschung und Qualitätsmanagement, </a:t>
            </a:r>
            <a:r>
              <a:rPr lang="de-DE" sz="1800" dirty="0" err="1">
                <a:latin typeface="Roboto" panose="02000000000000000000"/>
              </a:rPr>
              <a:t>Marchioninistraße</a:t>
            </a:r>
            <a:r>
              <a:rPr lang="de-DE" sz="1800" dirty="0">
                <a:latin typeface="Roboto" panose="02000000000000000000"/>
              </a:rPr>
              <a:t> 15, 81377 München.</a:t>
            </a:r>
          </a:p>
        </p:txBody>
      </p:sp>
      <p:sp>
        <p:nvSpPr>
          <p:cNvPr id="9" name="Textfeld 8"/>
          <p:cNvSpPr txBox="1"/>
          <p:nvPr/>
        </p:nvSpPr>
        <p:spPr>
          <a:xfrm>
            <a:off x="1096046" y="616761"/>
            <a:ext cx="78488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de-DE" sz="2800" dirty="0" err="1"/>
          </a:p>
        </p:txBody>
      </p:sp>
      <p:pic>
        <p:nvPicPr>
          <p:cNvPr id="20" name="Grafik 19"/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99" t="5572" r="5080" b="11241"/>
          <a:stretch/>
        </p:blipFill>
        <p:spPr>
          <a:xfrm>
            <a:off x="1506038" y="39420142"/>
            <a:ext cx="3141219" cy="2029934"/>
          </a:xfrm>
          <a:prstGeom prst="rect">
            <a:avLst/>
          </a:prstGeom>
        </p:spPr>
      </p:pic>
      <p:pic>
        <p:nvPicPr>
          <p:cNvPr id="25" name="Grafik 24"/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51714" y="39630686"/>
            <a:ext cx="4792207" cy="1346400"/>
          </a:xfrm>
          <a:prstGeom prst="rect">
            <a:avLst/>
          </a:prstGeom>
        </p:spPr>
      </p:pic>
      <p:sp>
        <p:nvSpPr>
          <p:cNvPr id="36" name="Rechteck 35"/>
          <p:cNvSpPr/>
          <p:nvPr/>
        </p:nvSpPr>
        <p:spPr>
          <a:xfrm>
            <a:off x="529319" y="420907"/>
            <a:ext cx="29292365" cy="23473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/>
          </a:p>
        </p:txBody>
      </p:sp>
      <p:sp>
        <p:nvSpPr>
          <p:cNvPr id="34" name="Titel 1">
            <a:extLst>
              <a:ext uri="{FF2B5EF4-FFF2-40B4-BE49-F238E27FC236}">
                <a16:creationId xmlns:a16="http://schemas.microsoft.com/office/drawing/2014/main" id="{C4FFC1AE-1FFB-425E-9C62-80BAB1C036AA}"/>
              </a:ext>
            </a:extLst>
          </p:cNvPr>
          <p:cNvSpPr txBox="1">
            <a:spLocks/>
          </p:cNvSpPr>
          <p:nvPr/>
        </p:nvSpPr>
        <p:spPr bwMode="gray">
          <a:xfrm>
            <a:off x="7598520" y="1112493"/>
            <a:ext cx="11643542" cy="1180699"/>
          </a:xfrm>
          <a:prstGeom prst="rect">
            <a:avLst/>
          </a:prstGeom>
          <a:noFill/>
        </p:spPr>
        <p:txBody>
          <a:bodyPr wrap="square" lIns="216000" tIns="36000" rIns="180000" bIns="36000" anchor="t" anchorCtr="0">
            <a:spAutoFit/>
          </a:bodyPr>
          <a:lstStyle>
            <a:lvl1pPr algn="l" defTabSz="2270638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25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3600" dirty="0">
                <a:solidFill>
                  <a:schemeClr val="bg1">
                    <a:lumMod val="65000"/>
                  </a:schemeClr>
                </a:solidFill>
                <a:latin typeface="Roboto" panose="02000000000000000000" pitchFamily="2" charset="0"/>
                <a:ea typeface="Roboto" panose="02000000000000000000" pitchFamily="2" charset="0"/>
              </a:rPr>
              <a:t>Mobilisation Intensiv-Pflegebedürftiger durch einen neuen Standard in der adaptiven Robotik</a:t>
            </a:r>
          </a:p>
        </p:txBody>
      </p:sp>
      <p:graphicFrame>
        <p:nvGraphicFramePr>
          <p:cNvPr id="17" name="Objek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470655"/>
              </p:ext>
            </p:extLst>
          </p:nvPr>
        </p:nvGraphicFramePr>
        <p:xfrm>
          <a:off x="529319" y="420907"/>
          <a:ext cx="5972347" cy="23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Bitmap-Bild" r:id="rId8" imgW="10715760" imgH="4133880" progId="Paint.Picture">
                  <p:embed/>
                </p:oleObj>
              </mc:Choice>
              <mc:Fallback>
                <p:oleObj name="Bitmap-Bild" r:id="rId8" imgW="10715760" imgH="4133880" progId="Paint.Picture">
                  <p:embed/>
                  <p:pic>
                    <p:nvPicPr>
                      <p:cNvPr id="17" name="Objekt 16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29319" y="420907"/>
                        <a:ext cx="5972347" cy="2304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" name="Rechteck 21"/>
          <p:cNvSpPr/>
          <p:nvPr/>
        </p:nvSpPr>
        <p:spPr>
          <a:xfrm>
            <a:off x="28956703" y="878371"/>
            <a:ext cx="798527" cy="48842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 err="1"/>
          </a:p>
        </p:txBody>
      </p:sp>
      <p:sp>
        <p:nvSpPr>
          <p:cNvPr id="39" name="Rechteck 38"/>
          <p:cNvSpPr/>
          <p:nvPr/>
        </p:nvSpPr>
        <p:spPr>
          <a:xfrm>
            <a:off x="-8433" y="0"/>
            <a:ext cx="672431" cy="42773478"/>
          </a:xfrm>
          <a:prstGeom prst="rect">
            <a:avLst/>
          </a:prstGeom>
          <a:solidFill>
            <a:srgbClr val="9C1006"/>
          </a:solidFill>
          <a:ln>
            <a:solidFill>
              <a:srgbClr val="9C10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/>
          </a:p>
        </p:txBody>
      </p:sp>
      <p:sp>
        <p:nvSpPr>
          <p:cNvPr id="40" name="Rechteck 39"/>
          <p:cNvSpPr/>
          <p:nvPr/>
        </p:nvSpPr>
        <p:spPr>
          <a:xfrm>
            <a:off x="29611214" y="-59396"/>
            <a:ext cx="672431" cy="42773478"/>
          </a:xfrm>
          <a:prstGeom prst="rect">
            <a:avLst/>
          </a:prstGeom>
          <a:solidFill>
            <a:srgbClr val="9C1006"/>
          </a:solidFill>
          <a:ln>
            <a:solidFill>
              <a:srgbClr val="9C10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/>
          </a:p>
        </p:txBody>
      </p:sp>
      <p:sp>
        <p:nvSpPr>
          <p:cNvPr id="119" name="Rechteck 118"/>
          <p:cNvSpPr/>
          <p:nvPr/>
        </p:nvSpPr>
        <p:spPr>
          <a:xfrm>
            <a:off x="1005393" y="18072759"/>
            <a:ext cx="12025501" cy="71455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270638" fontAlgn="base">
              <a:lnSpc>
                <a:spcPts val="5000"/>
              </a:lnSpc>
              <a:buClr>
                <a:schemeClr val="accent1"/>
              </a:buClr>
            </a:pPr>
            <a:r>
              <a:rPr lang="de-DE" sz="3400" dirty="0">
                <a:solidFill>
                  <a:srgbClr val="9C100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Methode</a:t>
            </a:r>
          </a:p>
          <a:p>
            <a:pPr algn="just" defTabSz="2270638" fontAlgn="base">
              <a:lnSpc>
                <a:spcPts val="5000"/>
              </a:lnSpc>
              <a:buClr>
                <a:schemeClr val="accent1"/>
              </a:buClr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Es wurde eine qualitative Längsschnittstudie [5] in drei Erhebungszeitpunkten durchgeführt. Hierzu wurden insgesamt 29 </a:t>
            </a:r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episodische 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Interviews [6] mit mobilisierendem Fachpersonal geführt. Die Auswertung erfolgte mittels qualitativer Inhaltsanalyse [7]. </a:t>
            </a: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  <p:sp>
        <p:nvSpPr>
          <p:cNvPr id="120" name="Rechteck 119"/>
          <p:cNvSpPr/>
          <p:nvPr/>
        </p:nvSpPr>
        <p:spPr>
          <a:xfrm>
            <a:off x="-8434" y="41754241"/>
            <a:ext cx="30283645" cy="1035262"/>
          </a:xfrm>
          <a:prstGeom prst="rect">
            <a:avLst/>
          </a:prstGeom>
          <a:solidFill>
            <a:srgbClr val="9C1006"/>
          </a:solidFill>
          <a:ln>
            <a:solidFill>
              <a:srgbClr val="9C100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de-DE" sz="1500" dirty="0"/>
          </a:p>
        </p:txBody>
      </p:sp>
      <p:sp>
        <p:nvSpPr>
          <p:cNvPr id="31" name="Textfeld 30"/>
          <p:cNvSpPr txBox="1"/>
          <p:nvPr/>
        </p:nvSpPr>
        <p:spPr>
          <a:xfrm>
            <a:off x="592027" y="41636129"/>
            <a:ext cx="29019185" cy="1138773"/>
          </a:xfrm>
          <a:prstGeom prst="rect">
            <a:avLst/>
          </a:prstGeom>
          <a:solidFill>
            <a:srgbClr val="9C1006"/>
          </a:solidFill>
          <a:ln>
            <a:solidFill>
              <a:srgbClr val="9C1006"/>
            </a:solidFill>
          </a:ln>
        </p:spPr>
        <p:txBody>
          <a:bodyPr wrap="square" rtlCol="0">
            <a:spAutoFit/>
          </a:bodyPr>
          <a:lstStyle/>
          <a:p>
            <a:r>
              <a:rPr lang="de-DE" sz="3400" dirty="0">
                <a:solidFill>
                  <a:schemeClr val="bg1"/>
                </a:solidFill>
                <a:latin typeface="Roboto Medium" panose="02000000000000000000"/>
              </a:rPr>
              <a:t>Projektdaten: Programm BMBF, Laufzeit 02/2020 – 01/2023  // Förderkennziffer : 16SV8420                                                                     www.forschungsprojekt-mobistar.de</a:t>
            </a:r>
          </a:p>
          <a:p>
            <a:r>
              <a:rPr lang="de-DE" sz="3400" dirty="0">
                <a:solidFill>
                  <a:schemeClr val="bg1"/>
                </a:solidFill>
                <a:latin typeface="Roboto Medium" panose="02000000000000000000"/>
              </a:rPr>
              <a:t>  </a:t>
            </a:r>
          </a:p>
        </p:txBody>
      </p:sp>
      <p:cxnSp>
        <p:nvCxnSpPr>
          <p:cNvPr id="136" name="Gerader Verbinder 135"/>
          <p:cNvCxnSpPr/>
          <p:nvPr/>
        </p:nvCxnSpPr>
        <p:spPr>
          <a:xfrm flipV="1">
            <a:off x="663998" y="39187857"/>
            <a:ext cx="28947215" cy="46233"/>
          </a:xfrm>
          <a:prstGeom prst="line">
            <a:avLst/>
          </a:prstGeom>
          <a:ln w="31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Grafik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74758" y="693359"/>
            <a:ext cx="5429135" cy="1781435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1" t="6374" r="17958" b="4742"/>
          <a:stretch/>
        </p:blipFill>
        <p:spPr>
          <a:xfrm>
            <a:off x="20448992" y="7576345"/>
            <a:ext cx="8567016" cy="6779650"/>
          </a:xfrm>
          <a:prstGeom prst="rect">
            <a:avLst/>
          </a:prstGeom>
        </p:spPr>
      </p:pic>
      <p:sp>
        <p:nvSpPr>
          <p:cNvPr id="68" name="Rechteck 67"/>
          <p:cNvSpPr/>
          <p:nvPr/>
        </p:nvSpPr>
        <p:spPr>
          <a:xfrm>
            <a:off x="18915358" y="14612491"/>
            <a:ext cx="9753553" cy="39664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Quelle: </a:t>
            </a:r>
            <a:r>
              <a:rPr lang="de-DE" altLang="de-DE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ReActive</a:t>
            </a:r>
            <a:r>
              <a:rPr lang="de-DE" altLang="de-DE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 </a:t>
            </a:r>
            <a:r>
              <a:rPr lang="de-DE" altLang="de-DE" sz="2000" dirty="0" err="1">
                <a:latin typeface="Roboto Light" panose="02000000000000000000" pitchFamily="2" charset="0"/>
                <a:ea typeface="Roboto Light" panose="02000000000000000000" pitchFamily="2" charset="0"/>
              </a:rPr>
              <a:t>Robotics</a:t>
            </a:r>
            <a:r>
              <a:rPr lang="de-DE" altLang="de-DE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, 2021</a:t>
            </a:r>
          </a:p>
        </p:txBody>
      </p:sp>
      <p:sp>
        <p:nvSpPr>
          <p:cNvPr id="11" name="Textfeld 10"/>
          <p:cNvSpPr txBox="1"/>
          <p:nvPr/>
        </p:nvSpPr>
        <p:spPr>
          <a:xfrm>
            <a:off x="952030" y="15770736"/>
            <a:ext cx="278050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2270638" fontAlgn="base">
              <a:lnSpc>
                <a:spcPts val="5000"/>
              </a:lnSpc>
              <a:buClr>
                <a:schemeClr val="accent1"/>
              </a:buClr>
            </a:pPr>
            <a:r>
              <a:rPr lang="de-DE" sz="3400" dirty="0">
                <a:solidFill>
                  <a:srgbClr val="9C100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Fragestellung</a:t>
            </a:r>
          </a:p>
          <a:p>
            <a:pPr algn="just" defTabSz="2270638" fontAlgn="base">
              <a:lnSpc>
                <a:spcPts val="5000"/>
              </a:lnSpc>
              <a:buClr>
                <a:schemeClr val="accent1"/>
              </a:buClr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Wie erleben </a:t>
            </a:r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Pflegefachpersonen</a:t>
            </a:r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, 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die an der Frühmobilisation von Intensivpatient*innen beteiligt sind, den Einsatz eines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robotischen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Systems zur Frühmobilisation hinsichtlich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Be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- und Entlastung? </a:t>
            </a:r>
          </a:p>
          <a:p>
            <a:pPr algn="l"/>
            <a:endParaRPr lang="de-DE" sz="1500" dirty="0" err="1"/>
          </a:p>
        </p:txBody>
      </p:sp>
      <p:sp>
        <p:nvSpPr>
          <p:cNvPr id="155" name="Pfeil nach rechts 154"/>
          <p:cNvSpPr/>
          <p:nvPr/>
        </p:nvSpPr>
        <p:spPr>
          <a:xfrm>
            <a:off x="14376844" y="19608082"/>
            <a:ext cx="14666225" cy="1568608"/>
          </a:xfrm>
          <a:prstGeom prst="rightArrow">
            <a:avLst/>
          </a:prstGeom>
          <a:solidFill>
            <a:srgbClr val="9C1006"/>
          </a:solidFill>
          <a:ln w="12700" cap="flat" cmpd="sng" algn="ctr">
            <a:solidFill>
              <a:srgbClr val="9C100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7" name="Textfeld 156"/>
          <p:cNvSpPr txBox="1"/>
          <p:nvPr/>
        </p:nvSpPr>
        <p:spPr>
          <a:xfrm>
            <a:off x="14394316" y="21304242"/>
            <a:ext cx="386814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T1</a:t>
            </a:r>
          </a:p>
          <a:p>
            <a:pPr defTabSz="914400"/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Erhebung des Erlebens zur konventionellen (Früh)Mobilisation</a:t>
            </a:r>
          </a:p>
          <a:p>
            <a:pPr defTabSz="914400"/>
            <a:endParaRPr lang="de-DE" sz="3400" dirty="0" smtClean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endParaRPr lang="de-DE" sz="28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13 Interviews</a:t>
            </a:r>
          </a:p>
        </p:txBody>
      </p:sp>
      <p:sp>
        <p:nvSpPr>
          <p:cNvPr id="158" name="Textfeld 157"/>
          <p:cNvSpPr txBox="1"/>
          <p:nvPr/>
        </p:nvSpPr>
        <p:spPr>
          <a:xfrm>
            <a:off x="23850771" y="21281864"/>
            <a:ext cx="5184544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T3</a:t>
            </a:r>
          </a:p>
          <a:p>
            <a:pPr defTabSz="914400"/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Erhebung des Erlebens zur (Früh)Mobilisation nach Einführung des robotischen Systems </a:t>
            </a:r>
            <a:endParaRPr lang="de-DE" sz="3400" dirty="0" smtClean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(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in Routine)</a:t>
            </a:r>
          </a:p>
          <a:p>
            <a:pPr defTabSz="914400"/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3 Interviews </a:t>
            </a:r>
          </a:p>
        </p:txBody>
      </p:sp>
      <p:sp>
        <p:nvSpPr>
          <p:cNvPr id="159" name="Textfeld 158"/>
          <p:cNvSpPr txBox="1"/>
          <p:nvPr/>
        </p:nvSpPr>
        <p:spPr>
          <a:xfrm>
            <a:off x="18571826" y="21256538"/>
            <a:ext cx="521631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T2</a:t>
            </a:r>
          </a:p>
          <a:p>
            <a:pPr defTabSz="914400"/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Erhebung des Erlebens zur (Früh)Mobilisation bei Einführung des robotischen Systems (ohne Routine)</a:t>
            </a:r>
          </a:p>
          <a:p>
            <a:pPr defTabSz="914400"/>
            <a:endParaRPr lang="de-DE" sz="3400" dirty="0"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defTabSz="914400"/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13 Interviews</a:t>
            </a:r>
          </a:p>
        </p:txBody>
      </p:sp>
      <p:sp>
        <p:nvSpPr>
          <p:cNvPr id="160" name="Pfeil nach links und rechts 159"/>
          <p:cNvSpPr/>
          <p:nvPr/>
        </p:nvSpPr>
        <p:spPr>
          <a:xfrm>
            <a:off x="18360267" y="18233529"/>
            <a:ext cx="10596435" cy="1294705"/>
          </a:xfrm>
          <a:prstGeom prst="leftRightArrow">
            <a:avLst/>
          </a:prstGeom>
          <a:solidFill>
            <a:srgbClr val="9C1006"/>
          </a:solidFill>
          <a:ln w="12700" cap="flat" cmpd="sng" algn="ctr">
            <a:solidFill>
              <a:srgbClr val="9C1006"/>
            </a:solidFill>
            <a:prstDash val="solid"/>
            <a:miter lim="800000"/>
          </a:ln>
          <a:effectLst/>
        </p:spPr>
        <p:txBody>
          <a:bodyPr rtlCol="0" anchor="ctr"/>
          <a:lstStyle/>
          <a:p>
            <a:pPr lvl="0" algn="ctr" defTabSz="914400"/>
            <a:r>
              <a:rPr lang="de-DE" sz="3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Implementierung des VEMO</a:t>
            </a:r>
            <a:r>
              <a:rPr lang="de-DE" sz="3400" baseline="300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®</a:t>
            </a:r>
            <a:r>
              <a:rPr lang="de-DE" sz="3400" dirty="0">
                <a:solidFill>
                  <a:schemeClr val="bg1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 </a:t>
            </a:r>
          </a:p>
        </p:txBody>
      </p:sp>
      <p:cxnSp>
        <p:nvCxnSpPr>
          <p:cNvPr id="21" name="Gerader Verbinder 20"/>
          <p:cNvCxnSpPr/>
          <p:nvPr/>
        </p:nvCxnSpPr>
        <p:spPr>
          <a:xfrm>
            <a:off x="13697446" y="18305537"/>
            <a:ext cx="72008" cy="8164176"/>
          </a:xfrm>
          <a:prstGeom prst="line">
            <a:avLst/>
          </a:prstGeom>
          <a:ln>
            <a:solidFill>
              <a:srgbClr val="9C100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3" name="Grafik 52"/>
          <p:cNvPicPr>
            <a:picLocks noChangeAspect="1"/>
          </p:cNvPicPr>
          <p:nvPr/>
        </p:nvPicPr>
        <p:blipFill rotWithShape="1"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88" r="30414" b="9454"/>
          <a:stretch/>
        </p:blipFill>
        <p:spPr>
          <a:xfrm>
            <a:off x="3976366" y="22072233"/>
            <a:ext cx="6778330" cy="4370207"/>
          </a:xfrm>
          <a:prstGeom prst="rect">
            <a:avLst/>
          </a:prstGeom>
        </p:spPr>
      </p:pic>
      <p:sp>
        <p:nvSpPr>
          <p:cNvPr id="162" name="Rechteck 161"/>
          <p:cNvSpPr/>
          <p:nvPr/>
        </p:nvSpPr>
        <p:spPr>
          <a:xfrm>
            <a:off x="1001143" y="26469713"/>
            <a:ext cx="9753553" cy="396641"/>
          </a:xfrm>
          <a:prstGeom prst="rect">
            <a:avLst/>
          </a:prstGeom>
        </p:spPr>
        <p:txBody>
          <a:bodyPr wrap="square" lIns="0" rIns="0">
            <a:spAutoFit/>
          </a:bodyPr>
          <a:lstStyle/>
          <a:p>
            <a:pPr algn="r">
              <a:spcBef>
                <a:spcPct val="50000"/>
              </a:spcBef>
            </a:pPr>
            <a:r>
              <a:rPr lang="de-DE" altLang="de-DE" sz="2000" dirty="0">
                <a:latin typeface="Roboto Light" panose="02000000000000000000" pitchFamily="2" charset="0"/>
                <a:ea typeface="Roboto Light" panose="02000000000000000000" pitchFamily="2" charset="0"/>
              </a:rPr>
              <a:t>Quelle: LMU Klinikum, 2021</a:t>
            </a:r>
          </a:p>
        </p:txBody>
      </p:sp>
      <p:sp>
        <p:nvSpPr>
          <p:cNvPr id="163" name="Rechteck 162"/>
          <p:cNvSpPr/>
          <p:nvPr/>
        </p:nvSpPr>
        <p:spPr>
          <a:xfrm>
            <a:off x="1001143" y="26390438"/>
            <a:ext cx="27893031" cy="10992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2270638" fontAlgn="base">
              <a:lnSpc>
                <a:spcPts val="5000"/>
              </a:lnSpc>
              <a:buClr>
                <a:schemeClr val="accent1"/>
              </a:buClr>
            </a:pPr>
            <a:r>
              <a:rPr lang="de-DE" sz="3400" dirty="0">
                <a:solidFill>
                  <a:srgbClr val="9C100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Ergebnisse</a:t>
            </a:r>
          </a:p>
          <a:p>
            <a:pPr marL="457200" indent="-457200" algn="just" defTabSz="2270638" fontAlgn="base">
              <a:lnSpc>
                <a:spcPts val="5000"/>
              </a:lnSpc>
              <a:buClr>
                <a:srgbClr val="9C1006"/>
              </a:buClr>
              <a:buFont typeface="Arial" panose="020B0604020202020204" pitchFamily="34" charset="0"/>
              <a:buChar char="•"/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Im Vergleich zur konventionellen Mobilisation wurde die Mobilisation mit dem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robotischen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System als körperlich weniger belastend bzw. sogar überwiegend als körperlich entlastend beschrieben.</a:t>
            </a:r>
          </a:p>
          <a:p>
            <a:pPr marL="457200" indent="-457200" algn="just" defTabSz="2270638" fontAlgn="base">
              <a:lnSpc>
                <a:spcPts val="5000"/>
              </a:lnSpc>
              <a:buClr>
                <a:srgbClr val="9C1006"/>
              </a:buClr>
              <a:buFont typeface="Arial" panose="020B0604020202020204" pitchFamily="34" charset="0"/>
              <a:buChar char="•"/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Die psychische Belastung war insbesondere bei den nicht-routinierten Anwender*innen (T2) </a:t>
            </a:r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höher 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als bei der Durchführung einer konventionellen Mobilisation (T1). Hierbei waren vor allem </a:t>
            </a:r>
            <a:r>
              <a:rPr lang="de-DE" sz="3400" dirty="0" smtClean="0">
                <a:latin typeface="Roboto Medium" panose="02000000000000000000" pitchFamily="2" charset="0"/>
                <a:ea typeface="Roboto Medium" panose="02000000000000000000" pitchFamily="2" charset="0"/>
              </a:rPr>
              <a:t>der 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große zeitliche Aufwand in der Vor- und Nachbereitung der robotischen Frühmobilisation und die Integration der Mobilisation in die Tagesabläufe die größten Herausforderungen.</a:t>
            </a:r>
          </a:p>
          <a:p>
            <a:pPr marL="457200" indent="-457200" algn="just" defTabSz="2270638" fontAlgn="base">
              <a:lnSpc>
                <a:spcPts val="5000"/>
              </a:lnSpc>
              <a:buClr>
                <a:srgbClr val="9C1006"/>
              </a:buClr>
              <a:buFont typeface="Arial" panose="020B0604020202020204" pitchFamily="34" charset="0"/>
              <a:buChar char="•"/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Die fehlende Routine und die damit verbundene Unsicherheit im Umgang mit dem System wurden als großes Problem benannt. Diese Aspekte führen dazu, dass das System von einigen Anwender*innen, die noch keine Routine (T2) mit dem Gerät entwickeln konnten, nicht akzeptiert und deshalb nicht angewendet wurde. Routinierte Anwender*innen (T3) beschrieben die robotergestützte Mobilisation hingegen als weniger psychisch belastend. </a:t>
            </a:r>
          </a:p>
          <a:p>
            <a:pPr algn="just" defTabSz="2270638" fontAlgn="base">
              <a:lnSpc>
                <a:spcPts val="5000"/>
              </a:lnSpc>
              <a:buClr>
                <a:srgbClr val="9C1006"/>
              </a:buClr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r>
              <a:rPr lang="de-DE" sz="3400" dirty="0">
                <a:solidFill>
                  <a:srgbClr val="9C1006"/>
                </a:solidFill>
                <a:latin typeface="Roboto Medium" panose="02000000000000000000" pitchFamily="2" charset="0"/>
                <a:ea typeface="Roboto Medium" panose="02000000000000000000" pitchFamily="2" charset="0"/>
              </a:rPr>
              <a:t>Schlussfolgerung</a:t>
            </a:r>
          </a:p>
          <a:p>
            <a:pPr algn="just" fontAlgn="base">
              <a:lnSpc>
                <a:spcPts val="5000"/>
              </a:lnSpc>
            </a:pP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Physisch kann das angewendete System entlasten, psychisch stellt es vor allem durch die Dauer der Vor- und Nachbereitungszeit noch keine Entlastung aller Anwender*innen dar. Routine im Umgang mit dem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robotischen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System zur Frühmobilisation scheint den entscheidenden Unterschied zwischen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Be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- und Entlastungsempfinden eines </a:t>
            </a:r>
            <a:r>
              <a:rPr lang="de-DE" sz="3400" dirty="0" err="1">
                <a:latin typeface="Roboto Medium" panose="02000000000000000000" pitchFamily="2" charset="0"/>
                <a:ea typeface="Roboto Medium" panose="02000000000000000000" pitchFamily="2" charset="0"/>
              </a:rPr>
              <a:t>robotischen</a:t>
            </a:r>
            <a:r>
              <a:rPr lang="de-DE" sz="3400" dirty="0">
                <a:latin typeface="Roboto Medium" panose="02000000000000000000" pitchFamily="2" charset="0"/>
                <a:ea typeface="Roboto Medium" panose="02000000000000000000" pitchFamily="2" charset="0"/>
              </a:rPr>
              <a:t> Systems zur Frühmobilisation darzustellen.</a:t>
            </a: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  <a:p>
            <a:pPr algn="just" fontAlgn="base">
              <a:lnSpc>
                <a:spcPts val="5000"/>
              </a:lnSpc>
            </a:pPr>
            <a:endParaRPr lang="de-DE" sz="3400" dirty="0">
              <a:solidFill>
                <a:srgbClr val="9C1006"/>
              </a:solidFill>
              <a:latin typeface="Roboto Medium" panose="02000000000000000000" pitchFamily="2" charset="0"/>
              <a:ea typeface="Roboto Medium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528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" grpId="0" animBg="1"/>
      <p:bldP spid="157" grpId="0"/>
      <p:bldP spid="158" grpId="0"/>
      <p:bldP spid="159" grpId="0"/>
      <p:bldP spid="160" grpId="0" animBg="1"/>
    </p:bldLst>
  </p:timing>
</p:sld>
</file>

<file path=ppt/theme/theme1.xml><?xml version="1.0" encoding="utf-8"?>
<a:theme xmlns:a="http://schemas.openxmlformats.org/drawingml/2006/main" name="LMU">
  <a:themeElements>
    <a:clrScheme name="Benutzerdefiniert 222">
      <a:dk1>
        <a:sysClr val="windowText" lastClr="000000"/>
      </a:dk1>
      <a:lt1>
        <a:sysClr val="window" lastClr="FFFFFF"/>
      </a:lt1>
      <a:dk2>
        <a:srgbClr val="9D9D9D"/>
      </a:dk2>
      <a:lt2>
        <a:srgbClr val="D0D0D0"/>
      </a:lt2>
      <a:accent1>
        <a:srgbClr val="007E36"/>
      </a:accent1>
      <a:accent2>
        <a:srgbClr val="59AB7C"/>
      </a:accent2>
      <a:accent3>
        <a:srgbClr val="A6D2B9"/>
      </a:accent3>
      <a:accent4>
        <a:srgbClr val="A6CA56"/>
      </a:accent4>
      <a:accent5>
        <a:srgbClr val="C5DC91"/>
      </a:accent5>
      <a:accent6>
        <a:srgbClr val="E0ECC4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sz="15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algn="l">
          <a:defRPr sz="1500" dirty="0" err="1" smtClean="0"/>
        </a:defPPr>
      </a:lstStyle>
    </a:txDef>
  </a:objectDefaults>
  <a:extraClrSchemeLst/>
  <a:custClrLst>
    <a:custClr name="Orange">
      <a:srgbClr val="E68200"/>
    </a:custClr>
    <a:custClr name="Orange 65%">
      <a:srgbClr val="EFAE59"/>
    </a:custClr>
    <a:custClr name="Lila">
      <a:srgbClr val="863776"/>
    </a:custClr>
    <a:custClr name="Lila 65%">
      <a:srgbClr val="B07DA6"/>
    </a:custClr>
    <a:custClr name="Gelb">
      <a:srgbClr val="FDC500"/>
    </a:custClr>
    <a:custClr name="Gelb 65%">
      <a:srgbClr val="FED959"/>
    </a:custClr>
    <a:custClr name="Rosa">
      <a:srgbClr val="F6AA8A"/>
    </a:custClr>
    <a:custClr name="Rosa 65%">
      <a:srgbClr val="F9C8B3"/>
    </a:custClr>
    <a:custClr name="Pink">
      <a:srgbClr val="E60060"/>
    </a:custClr>
    <a:custClr name="Pink 65%">
      <a:srgbClr val="EF5997"/>
    </a:custClr>
    <a:custClr name="Rostrot">
      <a:srgbClr val="9C1006"/>
    </a:custClr>
    <a:custClr name="Rostrot 65%">
      <a:srgbClr val="BF635D"/>
    </a:custClr>
    <a:custClr name="Flieder">
      <a:srgbClr val="5F388E"/>
    </a:custClr>
    <a:custClr name="Flieder 65%">
      <a:srgbClr val="977DB5"/>
    </a:custClr>
    <a:custClr name="Hellblau">
      <a:srgbClr val="29BDEF"/>
    </a:custClr>
    <a:custClr name="Hellblau 65%">
      <a:srgbClr val="74D4F5"/>
    </a:custClr>
    <a:custClr name="Petrol">
      <a:srgbClr val="007188"/>
    </a:custClr>
    <a:custClr name="Petrol 65%">
      <a:srgbClr val="59A3B2"/>
    </a:custClr>
    <a:custClr name="Olivgrün">
      <a:srgbClr val="5C6833"/>
    </a:custClr>
    <a:custClr name="Olivgrün 65%">
      <a:srgbClr val="959D7A"/>
    </a:custClr>
    <a:custClr name="Mittelbraun">
      <a:srgbClr val="77482D"/>
    </a:custClr>
    <a:custClr name="Mittelbraun 65%">
      <a:srgbClr val="A68876"/>
    </a:custClr>
  </a:custClrLst>
  <a:extLst>
    <a:ext uri="{05A4C25C-085E-4340-85A3-A5531E510DB2}">
      <thm15:themeFamily xmlns:thm15="http://schemas.microsoft.com/office/thememl/2012/main" name="Poster A0 neu.potx" id="{66F4D05E-F613-45B3-919A-286BB8C8682E}" vid="{7FB66F55-419A-498D-81E4-83F2B5341C83}"/>
    </a:ext>
  </a:extLst>
</a:theme>
</file>

<file path=ppt/theme/theme2.xml><?xml version="1.0" encoding="utf-8"?>
<a:theme xmlns:a="http://schemas.openxmlformats.org/drawingml/2006/main" name="Office">
  <a:themeElements>
    <a:clrScheme name="Benutzerdefiniert 222">
      <a:dk1>
        <a:sysClr val="windowText" lastClr="000000"/>
      </a:dk1>
      <a:lt1>
        <a:sysClr val="window" lastClr="FFFFFF"/>
      </a:lt1>
      <a:dk2>
        <a:srgbClr val="9D9D9D"/>
      </a:dk2>
      <a:lt2>
        <a:srgbClr val="D0D0D0"/>
      </a:lt2>
      <a:accent1>
        <a:srgbClr val="007E36"/>
      </a:accent1>
      <a:accent2>
        <a:srgbClr val="59AB7C"/>
      </a:accent2>
      <a:accent3>
        <a:srgbClr val="A6D2B9"/>
      </a:accent3>
      <a:accent4>
        <a:srgbClr val="A6CA56"/>
      </a:accent4>
      <a:accent5>
        <a:srgbClr val="C5DC91"/>
      </a:accent5>
      <a:accent6>
        <a:srgbClr val="E0ECC4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">
  <a:themeElements>
    <a:clrScheme name="Benutzerdefiniert 222">
      <a:dk1>
        <a:sysClr val="windowText" lastClr="000000"/>
      </a:dk1>
      <a:lt1>
        <a:sysClr val="window" lastClr="FFFFFF"/>
      </a:lt1>
      <a:dk2>
        <a:srgbClr val="9D9D9D"/>
      </a:dk2>
      <a:lt2>
        <a:srgbClr val="D0D0D0"/>
      </a:lt2>
      <a:accent1>
        <a:srgbClr val="007E36"/>
      </a:accent1>
      <a:accent2>
        <a:srgbClr val="59AB7C"/>
      </a:accent2>
      <a:accent3>
        <a:srgbClr val="A6D2B9"/>
      </a:accent3>
      <a:accent4>
        <a:srgbClr val="A6CA56"/>
      </a:accent4>
      <a:accent5>
        <a:srgbClr val="C5DC91"/>
      </a:accent5>
      <a:accent6>
        <a:srgbClr val="E0ECC4"/>
      </a:accent6>
      <a:hlink>
        <a:srgbClr val="000000"/>
      </a:hlink>
      <a:folHlink>
        <a:srgbClr val="000000"/>
      </a:folHlink>
    </a:clrScheme>
    <a:fontScheme name="Verdana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Mobistar Factsheet_final3</Template>
  <TotalTime>0</TotalTime>
  <Words>939</Words>
  <Application>Microsoft Office PowerPoint</Application>
  <PresentationFormat>Benutzerdefiniert</PresentationFormat>
  <Paragraphs>60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8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72 Light</vt:lpstr>
      <vt:lpstr>Arial</vt:lpstr>
      <vt:lpstr>Calibri</vt:lpstr>
      <vt:lpstr>Roboto</vt:lpstr>
      <vt:lpstr>Roboto Light</vt:lpstr>
      <vt:lpstr>Roboto Medium</vt:lpstr>
      <vt:lpstr>Verdana</vt:lpstr>
      <vt:lpstr>Wingdings</vt:lpstr>
      <vt:lpstr>LMU</vt:lpstr>
      <vt:lpstr>Bitmap-Bild</vt:lpstr>
      <vt:lpstr>PowerPoint-Präsentation</vt:lpstr>
    </vt:vector>
  </TitlesOfParts>
  <Company>Klinikum der Universitaet Muenchen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 der Präsentation</dc:title>
  <dc:creator>Rashani, Sevdi</dc:creator>
  <cp:lastModifiedBy>Klamt, Amrei Christin</cp:lastModifiedBy>
  <cp:revision>217</cp:revision>
  <dcterms:created xsi:type="dcterms:W3CDTF">2019-11-25T15:14:38Z</dcterms:created>
  <dcterms:modified xsi:type="dcterms:W3CDTF">2022-11-08T14:26:32Z</dcterms:modified>
</cp:coreProperties>
</file>